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6349" y="596754"/>
            <a:ext cx="7766936" cy="1646302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5"/>
                </a:solidFill>
              </a:rPr>
              <a:t>Семинар заместителя директора по УВР МБОУ «СОШ </a:t>
            </a:r>
            <a:r>
              <a:rPr lang="ru-RU" sz="3200" dirty="0" err="1" smtClean="0">
                <a:solidFill>
                  <a:schemeClr val="accent5"/>
                </a:solidFill>
              </a:rPr>
              <a:t>с.п.Братское</a:t>
            </a:r>
            <a:r>
              <a:rPr lang="ru-RU" sz="3200" dirty="0" smtClean="0">
                <a:solidFill>
                  <a:schemeClr val="accent5"/>
                </a:solidFill>
              </a:rPr>
              <a:t>» </a:t>
            </a:r>
            <a:r>
              <a:rPr lang="ru-RU" sz="3200" dirty="0" err="1" smtClean="0">
                <a:solidFill>
                  <a:schemeClr val="accent5"/>
                </a:solidFill>
              </a:rPr>
              <a:t>Рагадаева</a:t>
            </a:r>
            <a:r>
              <a:rPr lang="ru-RU" sz="3200" dirty="0" smtClean="0">
                <a:solidFill>
                  <a:schemeClr val="accent5"/>
                </a:solidFill>
              </a:rPr>
              <a:t> Л.М. </a:t>
            </a:r>
            <a:endParaRPr lang="ru-RU" sz="3200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069021"/>
            <a:ext cx="7766936" cy="20787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/>
                </a:solidFill>
              </a:rPr>
              <a:t>На тему: «Образовательная технология ИСУД» </a:t>
            </a:r>
            <a:r>
              <a:rPr lang="ru-RU" sz="2800" smtClean="0">
                <a:solidFill>
                  <a:schemeClr val="accent4"/>
                </a:solidFill>
              </a:rPr>
              <a:t>Н.Л.Галеева</a:t>
            </a:r>
            <a:endParaRPr lang="ru-RU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4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482" y="355338"/>
            <a:ext cx="6011917" cy="797836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Эволюция системы управления качеством школьного образования – </a:t>
            </a:r>
            <a:b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от традиционного </a:t>
            </a:r>
            <a:r>
              <a:rPr lang="ru-RU" altLang="ru-R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ВШК</a:t>
            </a: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к </a:t>
            </a:r>
            <a:r>
              <a:rPr lang="ru-RU" altLang="ru-RU" sz="1600" b="1" dirty="0">
                <a:solidFill>
                  <a:srgbClr val="660066"/>
                </a:solidFill>
                <a:latin typeface="Calibri" panose="020F0502020204030204" pitchFamily="34" charset="0"/>
              </a:rPr>
              <a:t>ВСОКО</a:t>
            </a: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и затем к </a:t>
            </a:r>
            <a:r>
              <a:rPr lang="ru-RU" altLang="ru-RU" sz="1600" b="1" i="1" dirty="0">
                <a:solidFill>
                  <a:srgbClr val="008000"/>
                </a:solidFill>
                <a:latin typeface="Calibri" panose="020F0502020204030204" pitchFamily="34" charset="0"/>
              </a:rPr>
              <a:t>системе УПРАВЛЕНИЯ качеством </a:t>
            </a:r>
            <a:br>
              <a:rPr lang="ru-RU" altLang="ru-RU" sz="1600" b="1" i="1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endParaRPr lang="ru-RU" sz="1600" dirty="0"/>
          </a:p>
        </p:txBody>
      </p:sp>
      <p:pic>
        <p:nvPicPr>
          <p:cNvPr id="4" name="Изображение 1" descr="5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1154268"/>
            <a:ext cx="9301656" cy="595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361702" y="1379538"/>
            <a:ext cx="8878887" cy="5478462"/>
            <a:chOff x="315764" y="642530"/>
            <a:chExt cx="8877678" cy="5479660"/>
          </a:xfrm>
        </p:grpSpPr>
        <p:sp>
          <p:nvSpPr>
            <p:cNvPr id="6" name="Трапеция 3"/>
            <p:cNvSpPr>
              <a:spLocks/>
            </p:cNvSpPr>
            <p:nvPr/>
          </p:nvSpPr>
          <p:spPr bwMode="auto">
            <a:xfrm>
              <a:off x="504650" y="1931862"/>
              <a:ext cx="2065057" cy="1743456"/>
            </a:xfrm>
            <a:custGeom>
              <a:avLst/>
              <a:gdLst>
                <a:gd name="T0" fmla="*/ 0 w 2065057"/>
                <a:gd name="T1" fmla="*/ 1743456 h 1743456"/>
                <a:gd name="T2" fmla="*/ 435864 w 2065057"/>
                <a:gd name="T3" fmla="*/ 0 h 1743456"/>
                <a:gd name="T4" fmla="*/ 1629193 w 2065057"/>
                <a:gd name="T5" fmla="*/ 0 h 1743456"/>
                <a:gd name="T6" fmla="*/ 2065057 w 2065057"/>
                <a:gd name="T7" fmla="*/ 1743456 h 1743456"/>
                <a:gd name="T8" fmla="*/ 0 w 2065057"/>
                <a:gd name="T9" fmla="*/ 1743456 h 1743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5057"/>
                <a:gd name="T16" fmla="*/ 0 h 1743456"/>
                <a:gd name="T17" fmla="*/ 2065057 w 2065057"/>
                <a:gd name="T18" fmla="*/ 1743456 h 1743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5057" h="1743456">
                  <a:moveTo>
                    <a:pt x="0" y="1743456"/>
                  </a:moveTo>
                  <a:lnTo>
                    <a:pt x="435864" y="0"/>
                  </a:lnTo>
                  <a:lnTo>
                    <a:pt x="1629193" y="0"/>
                  </a:lnTo>
                  <a:lnTo>
                    <a:pt x="2065057" y="1743456"/>
                  </a:lnTo>
                  <a:lnTo>
                    <a:pt x="0" y="174345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ВШК</a:t>
              </a:r>
            </a:p>
            <a:p>
              <a:pPr algn="ctr"/>
              <a:r>
                <a:rPr kumimoji="0" lang="ru-RU" altLang="ru-RU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до 90-х </a:t>
              </a:r>
            </a:p>
          </p:txBody>
        </p:sp>
        <p:sp>
          <p:nvSpPr>
            <p:cNvPr id="7" name="Штриховая стрелка вправо 4"/>
            <p:cNvSpPr>
              <a:spLocks/>
            </p:cNvSpPr>
            <p:nvPr/>
          </p:nvSpPr>
          <p:spPr bwMode="auto">
            <a:xfrm>
              <a:off x="2320503" y="2595582"/>
              <a:ext cx="1066655" cy="452536"/>
            </a:xfrm>
            <a:custGeom>
              <a:avLst/>
              <a:gdLst>
                <a:gd name="T0" fmla="*/ 0 w 1066655"/>
                <a:gd name="T1" fmla="*/ 103079 h 452536"/>
                <a:gd name="T2" fmla="*/ 14142 w 1066655"/>
                <a:gd name="T3" fmla="*/ 103079 h 452536"/>
                <a:gd name="T4" fmla="*/ 14142 w 1066655"/>
                <a:gd name="T5" fmla="*/ 349457 h 452536"/>
                <a:gd name="T6" fmla="*/ 0 w 1066655"/>
                <a:gd name="T7" fmla="*/ 349457 h 452536"/>
                <a:gd name="T8" fmla="*/ 0 w 1066655"/>
                <a:gd name="T9" fmla="*/ 103079 h 452536"/>
                <a:gd name="T10" fmla="*/ 28284 w 1066655"/>
                <a:gd name="T11" fmla="*/ 103079 h 452536"/>
                <a:gd name="T12" fmla="*/ 56567 w 1066655"/>
                <a:gd name="T13" fmla="*/ 103079 h 452536"/>
                <a:gd name="T14" fmla="*/ 56567 w 1066655"/>
                <a:gd name="T15" fmla="*/ 349457 h 452536"/>
                <a:gd name="T16" fmla="*/ 28284 w 1066655"/>
                <a:gd name="T17" fmla="*/ 349457 h 452536"/>
                <a:gd name="T18" fmla="*/ 28284 w 1066655"/>
                <a:gd name="T19" fmla="*/ 103079 h 452536"/>
                <a:gd name="T20" fmla="*/ 70709 w 1066655"/>
                <a:gd name="T21" fmla="*/ 103079 h 452536"/>
                <a:gd name="T22" fmla="*/ 749889 w 1066655"/>
                <a:gd name="T23" fmla="*/ 103079 h 452536"/>
                <a:gd name="T24" fmla="*/ 749889 w 1066655"/>
                <a:gd name="T25" fmla="*/ 0 h 452536"/>
                <a:gd name="T26" fmla="*/ 1066655 w 1066655"/>
                <a:gd name="T27" fmla="*/ 226268 h 452536"/>
                <a:gd name="T28" fmla="*/ 749889 w 1066655"/>
                <a:gd name="T29" fmla="*/ 452536 h 452536"/>
                <a:gd name="T30" fmla="*/ 749889 w 1066655"/>
                <a:gd name="T31" fmla="*/ 349457 h 452536"/>
                <a:gd name="T32" fmla="*/ 70709 w 1066655"/>
                <a:gd name="T33" fmla="*/ 349457 h 452536"/>
                <a:gd name="T34" fmla="*/ 70709 w 1066655"/>
                <a:gd name="T35" fmla="*/ 103079 h 452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6655" h="452536">
                  <a:moveTo>
                    <a:pt x="0" y="103079"/>
                  </a:moveTo>
                  <a:lnTo>
                    <a:pt x="14142" y="103079"/>
                  </a:lnTo>
                  <a:lnTo>
                    <a:pt x="14142" y="349457"/>
                  </a:lnTo>
                  <a:lnTo>
                    <a:pt x="0" y="349457"/>
                  </a:lnTo>
                  <a:lnTo>
                    <a:pt x="0" y="103079"/>
                  </a:lnTo>
                  <a:close/>
                  <a:moveTo>
                    <a:pt x="28284" y="103079"/>
                  </a:moveTo>
                  <a:lnTo>
                    <a:pt x="56567" y="103079"/>
                  </a:lnTo>
                  <a:lnTo>
                    <a:pt x="56567" y="349457"/>
                  </a:lnTo>
                  <a:lnTo>
                    <a:pt x="28284" y="349457"/>
                  </a:lnTo>
                  <a:lnTo>
                    <a:pt x="28284" y="103079"/>
                  </a:lnTo>
                  <a:close/>
                  <a:moveTo>
                    <a:pt x="70709" y="103079"/>
                  </a:moveTo>
                  <a:lnTo>
                    <a:pt x="749889" y="103079"/>
                  </a:lnTo>
                  <a:lnTo>
                    <a:pt x="749889" y="0"/>
                  </a:lnTo>
                  <a:lnTo>
                    <a:pt x="1066655" y="226268"/>
                  </a:lnTo>
                  <a:lnTo>
                    <a:pt x="749889" y="452536"/>
                  </a:lnTo>
                  <a:lnTo>
                    <a:pt x="749889" y="349457"/>
                  </a:lnTo>
                  <a:lnTo>
                    <a:pt x="70709" y="349457"/>
                  </a:lnTo>
                  <a:lnTo>
                    <a:pt x="70709" y="103079"/>
                  </a:lnTo>
                  <a:close/>
                </a:path>
              </a:pathLst>
            </a:custGeom>
            <a:solidFill>
              <a:srgbClr val="B9CDE5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8" name="Группа 15"/>
            <p:cNvGrpSpPr>
              <a:grpSpLocks/>
            </p:cNvGrpSpPr>
            <p:nvPr/>
          </p:nvGrpSpPr>
          <p:grpSpPr bwMode="auto">
            <a:xfrm>
              <a:off x="6419592" y="1843518"/>
              <a:ext cx="2192874" cy="2020923"/>
              <a:chOff x="2214546" y="2428868"/>
              <a:chExt cx="4429142" cy="4000507"/>
            </a:xfrm>
          </p:grpSpPr>
          <p:grpSp>
            <p:nvGrpSpPr>
              <p:cNvPr id="21" name="Группа 14"/>
              <p:cNvGrpSpPr>
                <a:grpSpLocks/>
              </p:cNvGrpSpPr>
              <p:nvPr/>
            </p:nvGrpSpPr>
            <p:grpSpPr bwMode="auto">
              <a:xfrm>
                <a:off x="2214563" y="2928938"/>
                <a:ext cx="4429125" cy="3500437"/>
                <a:chOff x="2214563" y="2928938"/>
                <a:chExt cx="4429125" cy="3500437"/>
              </a:xfrm>
            </p:grpSpPr>
            <p:sp>
              <p:nvSpPr>
                <p:cNvPr id="23" name="Овал 22"/>
                <p:cNvSpPr/>
                <p:nvPr/>
              </p:nvSpPr>
              <p:spPr>
                <a:xfrm rot="21362743">
                  <a:off x="2642690" y="4357664"/>
                  <a:ext cx="2144799" cy="1999084"/>
                </a:xfrm>
                <a:prstGeom prst="ellipse">
                  <a:avLst/>
                </a:prstGeom>
                <a:solidFill>
                  <a:srgbClr val="CC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2928023" y="3285827"/>
                  <a:ext cx="1644665" cy="1427019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  <a:alpha val="2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4713751" y="3072088"/>
                  <a:ext cx="1144535" cy="1071837"/>
                </a:xfrm>
                <a:prstGeom prst="ellipse">
                  <a:avLst/>
                </a:prstGeom>
                <a:solidFill>
                  <a:schemeClr val="accent1">
                    <a:alpha val="2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5502421" y="3854750"/>
                  <a:ext cx="1141328" cy="1071835"/>
                </a:xfrm>
                <a:prstGeom prst="ellipse">
                  <a:avLst/>
                </a:prstGeom>
                <a:solidFill>
                  <a:schemeClr val="accent1">
                    <a:alpha val="2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4357888" y="4499107"/>
                  <a:ext cx="2000529" cy="1929933"/>
                </a:xfrm>
                <a:prstGeom prst="ellipse">
                  <a:avLst/>
                </a:prstGeom>
                <a:solidFill>
                  <a:srgbClr val="FFCC66">
                    <a:alpha val="26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4002024" y="3427272"/>
                  <a:ext cx="2141592" cy="1929933"/>
                </a:xfrm>
                <a:prstGeom prst="ellipse">
                  <a:avLst/>
                </a:prstGeom>
                <a:solidFill>
                  <a:schemeClr val="accent1">
                    <a:alpha val="2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5502421" y="4712846"/>
                  <a:ext cx="926528" cy="858098"/>
                </a:xfrm>
                <a:prstGeom prst="ellipse">
                  <a:avLst/>
                </a:prstGeom>
                <a:solidFill>
                  <a:schemeClr val="accent1">
                    <a:alpha val="2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2213089" y="2927501"/>
                  <a:ext cx="1141328" cy="1071837"/>
                </a:xfrm>
                <a:prstGeom prst="ellipse">
                  <a:avLst/>
                </a:prstGeom>
                <a:solidFill>
                  <a:schemeClr val="accent1">
                    <a:alpha val="2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Овал 30"/>
                <p:cNvSpPr/>
                <p:nvPr/>
              </p:nvSpPr>
              <p:spPr>
                <a:xfrm>
                  <a:off x="2713221" y="4213076"/>
                  <a:ext cx="1144535" cy="1071835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26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" name="Овал 21"/>
              <p:cNvSpPr/>
              <p:nvPr/>
            </p:nvSpPr>
            <p:spPr>
              <a:xfrm>
                <a:off x="2213088" y="2427730"/>
                <a:ext cx="4289598" cy="4001311"/>
              </a:xfrm>
              <a:prstGeom prst="ellipse">
                <a:avLst/>
              </a:prstGeom>
              <a:solidFill>
                <a:srgbClr val="CCFFFF">
                  <a:alpha val="2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505016" y="3998531"/>
              <a:ext cx="28813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0" lang="ru-RU" altLang="ru-RU" b="1">
                  <a:solidFill>
                    <a:srgbClr val="000000"/>
                  </a:solidFill>
                  <a:latin typeface="Calibri" panose="020F0502020204030204" pitchFamily="34" charset="0"/>
                </a:rPr>
                <a:t>Функция контроля</a:t>
              </a:r>
            </a:p>
          </p:txBody>
        </p: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5674993" y="642530"/>
              <a:ext cx="3258706" cy="120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СИСТЕМА УПРАВЛЕНИЯ КАЧЕСТВОМ ОБРАЗОВАТЕЛЬНОГО ПРОЦЕССА</a:t>
              </a: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315764" y="692533"/>
              <a:ext cx="2269251" cy="107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ВНУТРИШКОЛЬНЫЙ КОНТРОЛЬ КАЧЕСТВА ОБРАЗОВАТЕЛЬНОГО ПРОЦЕССА</a:t>
              </a:r>
            </a:p>
          </p:txBody>
        </p:sp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505015" y="4460196"/>
              <a:ext cx="22832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0" lang="ru-RU" altLang="ru-RU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СУБЪЕКТЫ – </a:t>
              </a:r>
            </a:p>
            <a:p>
              <a:r>
                <a:rPr kumimoji="0" lang="ru-RU" altLang="ru-RU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АДМИНИСТРАТОРЫ</a:t>
              </a:r>
            </a:p>
          </p:txBody>
        </p: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5272592" y="4497275"/>
              <a:ext cx="3920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0" lang="ru-RU" altLang="ru-RU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СУБЪЕКТЫ – ВСЕ УЧАСТНИКИ ОП</a:t>
              </a:r>
            </a:p>
          </p:txBody>
        </p:sp>
        <p:sp>
          <p:nvSpPr>
            <p:cNvPr id="14" name="TextBox 21"/>
            <p:cNvSpPr txBox="1">
              <a:spLocks noChangeArrowheads="1"/>
            </p:cNvSpPr>
            <p:nvPr/>
          </p:nvSpPr>
          <p:spPr bwMode="auto">
            <a:xfrm>
              <a:off x="505015" y="5248512"/>
              <a:ext cx="2622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0" lang="ru-RU" altLang="ru-RU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ОДНООБРАЗИЕ ФОРМ</a:t>
              </a:r>
            </a:p>
          </p:txBody>
        </p:sp>
        <p:sp>
          <p:nvSpPr>
            <p:cNvPr id="15" name="TextBox 23"/>
            <p:cNvSpPr txBox="1">
              <a:spLocks noChangeArrowheads="1"/>
            </p:cNvSpPr>
            <p:nvPr/>
          </p:nvSpPr>
          <p:spPr bwMode="auto">
            <a:xfrm>
              <a:off x="505015" y="5752858"/>
              <a:ext cx="24292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0" lang="ru-RU" altLang="ru-RU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СТРОГАЯ ИЕРАРХИЯ</a:t>
              </a: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>
              <a:off x="5320125" y="5106527"/>
              <a:ext cx="34652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0" lang="ru-RU" altLang="ru-RU" sz="1800" b="1">
                  <a:solidFill>
                    <a:srgbClr val="000000"/>
                  </a:solidFill>
                  <a:latin typeface="Calibri" panose="020F0502020204030204" pitchFamily="34" charset="0"/>
                </a:rPr>
                <a:t>Сетевая, ГИПЕРТЕКСТНАЯ МОДЕЛЬ – управление из любой точки</a:t>
              </a:r>
            </a:p>
          </p:txBody>
        </p:sp>
        <p:sp>
          <p:nvSpPr>
            <p:cNvPr id="17" name="TextBox 26"/>
            <p:cNvSpPr txBox="1">
              <a:spLocks noChangeArrowheads="1"/>
            </p:cNvSpPr>
            <p:nvPr/>
          </p:nvSpPr>
          <p:spPr bwMode="auto">
            <a:xfrm>
              <a:off x="5320125" y="4035610"/>
              <a:ext cx="38234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kumimoji="0" lang="ru-RU" altLang="ru-RU" b="1">
                  <a:solidFill>
                    <a:srgbClr val="000000"/>
                  </a:solidFill>
                  <a:latin typeface="Calibri" panose="020F0502020204030204" pitchFamily="34" charset="0"/>
                </a:rPr>
                <a:t>Все функции управления</a:t>
              </a:r>
            </a:p>
          </p:txBody>
        </p:sp>
        <p:sp>
          <p:nvSpPr>
            <p:cNvPr id="18" name="Трапеция 15"/>
            <p:cNvSpPr>
              <a:spLocks/>
            </p:cNvSpPr>
            <p:nvPr/>
          </p:nvSpPr>
          <p:spPr bwMode="auto">
            <a:xfrm>
              <a:off x="3128431" y="1906456"/>
              <a:ext cx="2303148" cy="1745044"/>
            </a:xfrm>
            <a:custGeom>
              <a:avLst/>
              <a:gdLst>
                <a:gd name="T0" fmla="*/ 0 w 2303148"/>
                <a:gd name="T1" fmla="*/ 1745044 h 1745044"/>
                <a:gd name="T2" fmla="*/ 436261 w 2303148"/>
                <a:gd name="T3" fmla="*/ 0 h 1745044"/>
                <a:gd name="T4" fmla="*/ 1866887 w 2303148"/>
                <a:gd name="T5" fmla="*/ 0 h 1745044"/>
                <a:gd name="T6" fmla="*/ 2303148 w 2303148"/>
                <a:gd name="T7" fmla="*/ 1745044 h 1745044"/>
                <a:gd name="T8" fmla="*/ 0 w 2303148"/>
                <a:gd name="T9" fmla="*/ 1745044 h 1745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3148"/>
                <a:gd name="T16" fmla="*/ 0 h 1745044"/>
                <a:gd name="T17" fmla="*/ 2303148 w 2303148"/>
                <a:gd name="T18" fmla="*/ 1745044 h 1745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3148" h="1745044">
                  <a:moveTo>
                    <a:pt x="0" y="1745044"/>
                  </a:moveTo>
                  <a:lnTo>
                    <a:pt x="436261" y="0"/>
                  </a:lnTo>
                  <a:lnTo>
                    <a:pt x="1866887" y="0"/>
                  </a:lnTo>
                  <a:lnTo>
                    <a:pt x="2303148" y="1745044"/>
                  </a:lnTo>
                  <a:lnTo>
                    <a:pt x="0" y="17450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ВСОКО</a:t>
              </a:r>
            </a:p>
            <a:p>
              <a:pPr algn="ctr"/>
              <a:r>
                <a:rPr kumimoji="0" lang="ru-RU" altLang="ru-RU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Примерно с 2008</a:t>
              </a:r>
            </a:p>
          </p:txBody>
        </p:sp>
        <p:sp>
          <p:nvSpPr>
            <p:cNvPr id="19" name="TextBox 27"/>
            <p:cNvSpPr txBox="1">
              <a:spLocks noChangeArrowheads="1"/>
            </p:cNvSpPr>
            <p:nvPr/>
          </p:nvSpPr>
          <p:spPr bwMode="auto">
            <a:xfrm>
              <a:off x="2934255" y="692533"/>
              <a:ext cx="226925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4572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ВНУТРИШКОЛЬНАЯ система оценки КАЧЕСТВА образования</a:t>
              </a:r>
            </a:p>
          </p:txBody>
        </p:sp>
        <p:sp>
          <p:nvSpPr>
            <p:cNvPr id="20" name="Штриховая стрелка вправо 17"/>
            <p:cNvSpPr>
              <a:spLocks/>
            </p:cNvSpPr>
            <p:nvPr/>
          </p:nvSpPr>
          <p:spPr bwMode="auto">
            <a:xfrm>
              <a:off x="5320469" y="2703556"/>
              <a:ext cx="1065068" cy="452536"/>
            </a:xfrm>
            <a:custGeom>
              <a:avLst/>
              <a:gdLst>
                <a:gd name="T0" fmla="*/ 0 w 1065068"/>
                <a:gd name="T1" fmla="*/ 103079 h 452536"/>
                <a:gd name="T2" fmla="*/ 14142 w 1065068"/>
                <a:gd name="T3" fmla="*/ 103079 h 452536"/>
                <a:gd name="T4" fmla="*/ 14142 w 1065068"/>
                <a:gd name="T5" fmla="*/ 349457 h 452536"/>
                <a:gd name="T6" fmla="*/ 0 w 1065068"/>
                <a:gd name="T7" fmla="*/ 349457 h 452536"/>
                <a:gd name="T8" fmla="*/ 0 w 1065068"/>
                <a:gd name="T9" fmla="*/ 103079 h 452536"/>
                <a:gd name="T10" fmla="*/ 28284 w 1065068"/>
                <a:gd name="T11" fmla="*/ 103079 h 452536"/>
                <a:gd name="T12" fmla="*/ 56567 w 1065068"/>
                <a:gd name="T13" fmla="*/ 103079 h 452536"/>
                <a:gd name="T14" fmla="*/ 56567 w 1065068"/>
                <a:gd name="T15" fmla="*/ 349457 h 452536"/>
                <a:gd name="T16" fmla="*/ 28284 w 1065068"/>
                <a:gd name="T17" fmla="*/ 349457 h 452536"/>
                <a:gd name="T18" fmla="*/ 28284 w 1065068"/>
                <a:gd name="T19" fmla="*/ 103079 h 452536"/>
                <a:gd name="T20" fmla="*/ 70709 w 1065068"/>
                <a:gd name="T21" fmla="*/ 103079 h 452536"/>
                <a:gd name="T22" fmla="*/ 748302 w 1065068"/>
                <a:gd name="T23" fmla="*/ 103079 h 452536"/>
                <a:gd name="T24" fmla="*/ 748302 w 1065068"/>
                <a:gd name="T25" fmla="*/ 0 h 452536"/>
                <a:gd name="T26" fmla="*/ 1065068 w 1065068"/>
                <a:gd name="T27" fmla="*/ 226268 h 452536"/>
                <a:gd name="T28" fmla="*/ 748302 w 1065068"/>
                <a:gd name="T29" fmla="*/ 452536 h 452536"/>
                <a:gd name="T30" fmla="*/ 748302 w 1065068"/>
                <a:gd name="T31" fmla="*/ 349457 h 452536"/>
                <a:gd name="T32" fmla="*/ 70709 w 1065068"/>
                <a:gd name="T33" fmla="*/ 349457 h 452536"/>
                <a:gd name="T34" fmla="*/ 70709 w 1065068"/>
                <a:gd name="T35" fmla="*/ 103079 h 452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65068" h="452536">
                  <a:moveTo>
                    <a:pt x="0" y="103079"/>
                  </a:moveTo>
                  <a:lnTo>
                    <a:pt x="14142" y="103079"/>
                  </a:lnTo>
                  <a:lnTo>
                    <a:pt x="14142" y="349457"/>
                  </a:lnTo>
                  <a:lnTo>
                    <a:pt x="0" y="349457"/>
                  </a:lnTo>
                  <a:lnTo>
                    <a:pt x="0" y="103079"/>
                  </a:lnTo>
                  <a:close/>
                  <a:moveTo>
                    <a:pt x="28284" y="103079"/>
                  </a:moveTo>
                  <a:lnTo>
                    <a:pt x="56567" y="103079"/>
                  </a:lnTo>
                  <a:lnTo>
                    <a:pt x="56567" y="349457"/>
                  </a:lnTo>
                  <a:lnTo>
                    <a:pt x="28284" y="349457"/>
                  </a:lnTo>
                  <a:lnTo>
                    <a:pt x="28284" y="103079"/>
                  </a:lnTo>
                  <a:close/>
                  <a:moveTo>
                    <a:pt x="70709" y="103079"/>
                  </a:moveTo>
                  <a:lnTo>
                    <a:pt x="748302" y="103079"/>
                  </a:lnTo>
                  <a:lnTo>
                    <a:pt x="748302" y="0"/>
                  </a:lnTo>
                  <a:lnTo>
                    <a:pt x="1065068" y="226268"/>
                  </a:lnTo>
                  <a:lnTo>
                    <a:pt x="748302" y="452536"/>
                  </a:lnTo>
                  <a:lnTo>
                    <a:pt x="748302" y="349457"/>
                  </a:lnTo>
                  <a:lnTo>
                    <a:pt x="70709" y="349457"/>
                  </a:lnTo>
                  <a:lnTo>
                    <a:pt x="70709" y="103079"/>
                  </a:lnTo>
                  <a:close/>
                </a:path>
              </a:pathLst>
            </a:custGeom>
            <a:solidFill>
              <a:srgbClr val="B9CDE5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7179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«Образовательная технология ИСУД»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1.ФГОС.Образовательный результаты и учебный успех ученика</a:t>
            </a:r>
          </a:p>
          <a:p>
            <a:r>
              <a:rPr lang="ru-RU" sz="1400" dirty="0" smtClean="0"/>
              <a:t>2.</a:t>
            </a:r>
            <a:r>
              <a:rPr lang="en-US" sz="1400" dirty="0"/>
              <a:t> </a:t>
            </a:r>
            <a:r>
              <a:rPr lang="ru-RU" sz="1400" dirty="0" smtClean="0"/>
              <a:t>Факторы индивидуального стиля учебно-познавательной деятельности.</a:t>
            </a:r>
          </a:p>
          <a:p>
            <a:r>
              <a:rPr lang="ru-RU" sz="1400" dirty="0" smtClean="0"/>
              <a:t>3.Управление ростом учебно-познавательной мотивации ученика</a:t>
            </a:r>
          </a:p>
          <a:p>
            <a:r>
              <a:rPr lang="ru-RU" sz="1400" dirty="0" smtClean="0"/>
              <a:t>4.Универсальные учебные действия как внутренние ресурсы учебного ресурса ученика</a:t>
            </a:r>
          </a:p>
          <a:p>
            <a:r>
              <a:rPr lang="ru-RU" sz="1400" dirty="0" smtClean="0"/>
              <a:t>5Проектирование индивидуальных программ развития индивидуального стиля учебной деятельности</a:t>
            </a:r>
          </a:p>
          <a:p>
            <a:r>
              <a:rPr lang="ru-RU" sz="1400" dirty="0" smtClean="0"/>
              <a:t>6.Учебный кабинет</a:t>
            </a:r>
          </a:p>
          <a:p>
            <a:r>
              <a:rPr lang="ru-RU" sz="1400" dirty="0" smtClean="0"/>
              <a:t>7.Программа введения технологий ИСУД в образовательный процесс школы</a:t>
            </a:r>
          </a:p>
          <a:p>
            <a:r>
              <a:rPr lang="ru-RU" sz="1400" dirty="0" smtClean="0"/>
              <a:t>Деловая игра по освоению технологий ИСУД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6568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AppData\Local\Microsoft\Windows\INetCache\Content.Word\20170821_1025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8596668" cy="543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31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</a:rPr>
              <a:t>«Методические рекомендации по реализации требований ФГОС к образовательным результатам» .</a:t>
            </a:r>
            <a:r>
              <a:rPr lang="ru-RU" sz="2400" dirty="0" err="1" smtClean="0">
                <a:solidFill>
                  <a:schemeClr val="accent5"/>
                </a:solidFill>
              </a:rPr>
              <a:t>Н.А.Галеева</a:t>
            </a:r>
            <a:endParaRPr lang="ru-RU" sz="2400" dirty="0">
              <a:solidFill>
                <a:schemeClr val="accent5"/>
              </a:solidFill>
            </a:endParaRPr>
          </a:p>
        </p:txBody>
      </p:sp>
      <p:pic>
        <p:nvPicPr>
          <p:cNvPr id="4" name="Объект 3" descr="C:\Users\пк\Desktop\фото Лауди\DSC_05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557" y="2187301"/>
            <a:ext cx="6350924" cy="382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35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«100 способов формирования учебного успеха ученика» </a:t>
            </a:r>
            <a:r>
              <a:rPr lang="ru-RU" sz="2800" dirty="0" err="1" smtClean="0"/>
              <a:t>Н.Л.Галеева</a:t>
            </a:r>
            <a:endParaRPr lang="ru-RU" sz="2800" dirty="0"/>
          </a:p>
        </p:txBody>
      </p:sp>
      <p:pic>
        <p:nvPicPr>
          <p:cNvPr id="4" name="Объект 3" descr="C:\Users\пк\Desktop\фото Лауди\IMGP29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772" y="1765738"/>
            <a:ext cx="7420304" cy="42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21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Проектирование рабочей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254" y="1282263"/>
            <a:ext cx="8506747" cy="4759100"/>
          </a:xfrm>
        </p:spPr>
        <p:txBody>
          <a:bodyPr/>
          <a:lstStyle/>
          <a:p>
            <a:r>
              <a:rPr lang="ru-RU" dirty="0" smtClean="0"/>
              <a:t>1.Раздел. Планируемые результаты</a:t>
            </a:r>
          </a:p>
          <a:p>
            <a:r>
              <a:rPr lang="ru-RU" dirty="0" smtClean="0"/>
              <a:t>2.Раздел.Содержание учебного предмета</a:t>
            </a:r>
          </a:p>
          <a:p>
            <a:r>
              <a:rPr lang="ru-RU" dirty="0" smtClean="0"/>
              <a:t>3.Раздел Тематическое планирование.</a:t>
            </a:r>
          </a:p>
          <a:p>
            <a:endParaRPr lang="ru-RU" dirty="0"/>
          </a:p>
        </p:txBody>
      </p:sp>
      <p:pic>
        <p:nvPicPr>
          <p:cNvPr id="4" name="Рисунок 3" descr="C:\Users\User\AppData\Local\Microsoft\Windows\INetCache\Content.Word\20170816_1056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02" y="2858814"/>
            <a:ext cx="5633545" cy="3855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29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Технология мониторинга уровня профессиональной компетентности учителя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Объект 3" descr="C:\Users\User\AppData\Local\Microsoft\Windows\INetCache\Content.Word\20170816_10564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72" y="2160588"/>
            <a:ext cx="6032938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19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Планирование изучения учебной темы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пк\Desktop\фото Лауди\DSC_05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436" y="2160588"/>
            <a:ext cx="6219166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098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Технологическая карта урока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C:\Users\пк\Desktop\семинар\IMG-20151103-WA0039.jpg"/>
          <p:cNvPicPr>
            <a:picLocks noGrp="1"/>
          </p:cNvPicPr>
          <p:nvPr>
            <p:ph idx="1"/>
          </p:nvPr>
        </p:nvPicPr>
        <p:blipFill rotWithShape="1">
          <a:blip r:embed="rId2"/>
          <a:srcRect l="17317"/>
          <a:stretch/>
        </p:blipFill>
        <p:spPr bwMode="auto">
          <a:xfrm>
            <a:off x="1702676" y="2160588"/>
            <a:ext cx="6127432" cy="3881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95666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184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Аспект</vt:lpstr>
      <vt:lpstr>Семинар заместителя директора по УВР МБОУ «СОШ с.п.Братское» Рагадаева Л.М. </vt:lpstr>
      <vt:lpstr> «Образовательная технология ИСУД» </vt:lpstr>
      <vt:lpstr>Презентация PowerPoint</vt:lpstr>
      <vt:lpstr>«Методические рекомендации по реализации требований ФГОС к образовательным результатам» .Н.А.Галеева</vt:lpstr>
      <vt:lpstr>«100 способов формирования учебного успеха ученика» Н.Л.Галеева</vt:lpstr>
      <vt:lpstr>Проектирование рабочей программы</vt:lpstr>
      <vt:lpstr>Технология мониторинга уровня профессиональной компетентности учителя</vt:lpstr>
      <vt:lpstr>Планирование изучения учебной темы</vt:lpstr>
      <vt:lpstr>Технологическая карта урока</vt:lpstr>
      <vt:lpstr>Эволюция системы управления качеством школьного образования –  от традиционного ВШК к ВСОКО и затем к системе УПРАВЛЕНИЯ качеством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заместителя директора по УВР МБОУ «СОШ с.п.Братское» Рагадаева Л.М</dc:title>
  <dc:creator>Пользователь</dc:creator>
  <cp:lastModifiedBy>Пользователь</cp:lastModifiedBy>
  <cp:revision>11</cp:revision>
  <dcterms:created xsi:type="dcterms:W3CDTF">2017-09-21T06:51:29Z</dcterms:created>
  <dcterms:modified xsi:type="dcterms:W3CDTF">2017-09-21T09:07:58Z</dcterms:modified>
</cp:coreProperties>
</file>